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9" r:id="rId9"/>
    <p:sldId id="270" r:id="rId10"/>
    <p:sldId id="272" r:id="rId11"/>
    <p:sldId id="273" r:id="rId12"/>
    <p:sldId id="274" r:id="rId13"/>
    <p:sldId id="275" r:id="rId14"/>
    <p:sldId id="276" r:id="rId15"/>
    <p:sldId id="277" r:id="rId16"/>
    <p:sldId id="287" r:id="rId17"/>
    <p:sldId id="291" r:id="rId18"/>
    <p:sldId id="278" r:id="rId19"/>
    <p:sldId id="280" r:id="rId20"/>
    <p:sldId id="282" r:id="rId21"/>
    <p:sldId id="283" r:id="rId22"/>
    <p:sldId id="284" r:id="rId23"/>
    <p:sldId id="285" r:id="rId24"/>
    <p:sldId id="286" r:id="rId25"/>
    <p:sldId id="288" r:id="rId26"/>
    <p:sldId id="289" r:id="rId27"/>
    <p:sldId id="290" r:id="rId28"/>
    <p:sldId id="29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1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A3B09-DDB8-455D-9E69-5AFEC5EA31A5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874C0-9DAD-4BFD-9D86-90D0FCEF14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21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3FB03-0D23-49D0-A122-67ED52EAB8AA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822DF-045E-490B-9426-B3E0450E9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28.jpeg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audio" Target="../media/audio2.wav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image" Target="../media/image33.jpeg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image" Target="../media/image33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45.pn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audio" Target="../media/audio2.wav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2.wav"/><Relationship Id="rId7" Type="http://schemas.openxmlformats.org/officeDocument/2006/relationships/image" Target="../media/image1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audio" Target="../media/audio1.wav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5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13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franshizoff.ru/photos/detskie-fony-po-pdd-dlya-dou-55824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9056" cy="70825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2130425"/>
            <a:ext cx="6192688" cy="147002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41ABC"/>
                </a:solidFill>
              </a:rPr>
              <a:t>Игра для детей 5-7 лет</a:t>
            </a:r>
            <a:br>
              <a:rPr lang="ru-RU" sz="3200" b="1" dirty="0" smtClean="0">
                <a:solidFill>
                  <a:srgbClr val="041ABC"/>
                </a:solidFill>
              </a:rPr>
            </a:br>
            <a:r>
              <a:rPr lang="ru-RU" sz="3200" b="1" dirty="0" smtClean="0">
                <a:solidFill>
                  <a:srgbClr val="041ABC"/>
                </a:solidFill>
              </a:rPr>
              <a:t>«Дорожная </a:t>
            </a:r>
            <a:r>
              <a:rPr lang="ru-RU" sz="3200" b="1" dirty="0" smtClean="0">
                <a:solidFill>
                  <a:srgbClr val="041ABC"/>
                </a:solidFill>
              </a:rPr>
              <a:t>безопасность </a:t>
            </a:r>
            <a:r>
              <a:rPr lang="ru-RU" sz="3200" b="1" dirty="0" smtClean="0">
                <a:solidFill>
                  <a:srgbClr val="041ABC"/>
                </a:solidFill>
              </a:rPr>
              <a:t/>
            </a:r>
            <a:br>
              <a:rPr lang="ru-RU" sz="3200" b="1" dirty="0" smtClean="0">
                <a:solidFill>
                  <a:srgbClr val="041ABC"/>
                </a:solidFill>
              </a:rPr>
            </a:br>
            <a:r>
              <a:rPr lang="ru-RU" sz="3200" b="1" dirty="0" smtClean="0">
                <a:solidFill>
                  <a:srgbClr val="041ABC"/>
                </a:solidFill>
              </a:rPr>
              <a:t>глазами детей»</a:t>
            </a:r>
            <a:endParaRPr lang="ru-RU" sz="3200" b="1" dirty="0">
              <a:solidFill>
                <a:srgbClr val="041AB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portstill.ru/post/imgs/5829beb16ac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pic>
        <p:nvPicPr>
          <p:cNvPr id="3" name="Рисунок 2" descr="https://fs00.infourok.ru/images/doc/200/228662/img1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1644"/>
          <a:stretch/>
        </p:blipFill>
        <p:spPr bwMode="auto">
          <a:xfrm>
            <a:off x="2915816" y="908720"/>
            <a:ext cx="4392488" cy="40324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908720"/>
            <a:ext cx="610616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portstill.ru/post/imgs/5829beb16ac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pic>
        <p:nvPicPr>
          <p:cNvPr id="27650" name="Picture 2" descr="http://st21.stpulscen.ru/images/product/091/902/741_b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340768"/>
            <a:ext cx="2616290" cy="3924436"/>
          </a:xfrm>
          <a:prstGeom prst="rect">
            <a:avLst/>
          </a:prstGeom>
          <a:noFill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1196752"/>
            <a:ext cx="5910091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ortstill.ru/post/imgs/5829beb16ac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pic>
        <p:nvPicPr>
          <p:cNvPr id="3" name="Рисунок 2" descr="http://pdd.ua/r/r/6CA5ADBA-2E1C-4118-8C09-EBBB14E961C6/5.35.1_b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84784"/>
            <a:ext cx="2880320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908720"/>
            <a:ext cx="552566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portstill.ru/post/imgs/5829beb16ac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pic>
        <p:nvPicPr>
          <p:cNvPr id="25602" name="Picture 2" descr="http://smk-tk.ru/upload/iblock/b26/b26dbcb0f6297cddf83dd6b04ebbea9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675" t="7384" r="21239" b="6964"/>
          <a:stretch>
            <a:fillRect/>
          </a:stretch>
        </p:blipFill>
        <p:spPr bwMode="auto">
          <a:xfrm>
            <a:off x="2915816" y="1412776"/>
            <a:ext cx="3369476" cy="3312368"/>
          </a:xfrm>
          <a:prstGeom prst="rect">
            <a:avLst/>
          </a:prstGeo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980728"/>
            <a:ext cx="5511049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ortstill.ru/post/imgs/5829beb16ac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pic>
        <p:nvPicPr>
          <p:cNvPr id="3" name="Рисунок 2" descr="http://fedrep.ru/sites/fedrep.ru/files/24/07/2012_-_1822/os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40768"/>
            <a:ext cx="2592288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124744"/>
            <a:ext cx="5306140" cy="36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ortstill.ru/post/imgs/5829beb16ac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pic>
        <p:nvPicPr>
          <p:cNvPr id="3" name="Picture 2" descr="http://librax.ru/img/znaki/11/02c4394709f3df6cbfb9343d6abfb9c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916832"/>
            <a:ext cx="2664296" cy="2664296"/>
          </a:xfrm>
          <a:prstGeom prst="rect">
            <a:avLst/>
          </a:prstGeom>
          <a:noFill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124744"/>
            <a:ext cx="522452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468313" y="381000"/>
            <a:ext cx="8032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0066"/>
                </a:solidFill>
                <a:latin typeface="Times New Roman" pitchFamily="18" charset="0"/>
              </a:rPr>
              <a:t>Выбери только информационные знаки</a:t>
            </a:r>
          </a:p>
        </p:txBody>
      </p:sp>
      <p:pic>
        <p:nvPicPr>
          <p:cNvPr id="55301" name="Picture 12" descr="zn6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8" y="5072063"/>
            <a:ext cx="116998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19" descr="въезд запреще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75" y="5010150"/>
            <a:ext cx="15636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13" descr="zn5_17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5072063"/>
            <a:ext cx="16335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Куб 18"/>
          <p:cNvSpPr/>
          <p:nvPr/>
        </p:nvSpPr>
        <p:spPr>
          <a:xfrm>
            <a:off x="228600" y="2743200"/>
            <a:ext cx="8686800" cy="609600"/>
          </a:xfrm>
          <a:prstGeom prst="cube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5" name="TextBox 10"/>
          <p:cNvSpPr txBox="1">
            <a:spLocks noChangeArrowheads="1"/>
          </p:cNvSpPr>
          <p:nvPr/>
        </p:nvSpPr>
        <p:spPr bwMode="auto">
          <a:xfrm>
            <a:off x="785813" y="4286250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2536" name="TextBox 10"/>
          <p:cNvSpPr txBox="1">
            <a:spLocks noChangeArrowheads="1"/>
          </p:cNvSpPr>
          <p:nvPr/>
        </p:nvSpPr>
        <p:spPr bwMode="auto">
          <a:xfrm>
            <a:off x="3143250" y="421481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2537" name="TextBox 10"/>
          <p:cNvSpPr txBox="1">
            <a:spLocks noChangeArrowheads="1"/>
          </p:cNvSpPr>
          <p:nvPr/>
        </p:nvSpPr>
        <p:spPr bwMode="auto">
          <a:xfrm>
            <a:off x="5286375" y="4286250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2538" name="TextBox 10"/>
          <p:cNvSpPr txBox="1">
            <a:spLocks noChangeArrowheads="1"/>
          </p:cNvSpPr>
          <p:nvPr/>
        </p:nvSpPr>
        <p:spPr bwMode="auto">
          <a:xfrm>
            <a:off x="7500938" y="4286250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4</a:t>
            </a:r>
          </a:p>
        </p:txBody>
      </p:sp>
      <p:pic>
        <p:nvPicPr>
          <p:cNvPr id="12303" name="Picture 21" descr="подзем пеш переход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5084763"/>
            <a:ext cx="1655762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3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1111 L 0.19167 -0.55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5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5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8796 L 0.00417 -0.5708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1000125" y="357188"/>
            <a:ext cx="7315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0000FF"/>
                </a:solidFill>
                <a:latin typeface="Times New Roman" pitchFamily="18" charset="0"/>
              </a:rPr>
              <a:t>Выбери только знаки сервиса</a:t>
            </a:r>
          </a:p>
        </p:txBody>
      </p:sp>
      <p:pic>
        <p:nvPicPr>
          <p:cNvPr id="3" name="Picture 10" descr="zn6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4643438"/>
            <a:ext cx="11620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zn6_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4714875"/>
            <a:ext cx="1290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7" descr="движение пеш запрещен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0" y="4643438"/>
            <a:ext cx="17367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де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1813" y="4643438"/>
            <a:ext cx="179387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Куб 6"/>
          <p:cNvSpPr/>
          <p:nvPr/>
        </p:nvSpPr>
        <p:spPr>
          <a:xfrm>
            <a:off x="214313" y="3071813"/>
            <a:ext cx="8686800" cy="609600"/>
          </a:xfrm>
          <a:prstGeom prst="cube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1214438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3561" name="TextBox 8"/>
          <p:cNvSpPr txBox="1">
            <a:spLocks noChangeArrowheads="1"/>
          </p:cNvSpPr>
          <p:nvPr/>
        </p:nvSpPr>
        <p:spPr bwMode="auto">
          <a:xfrm>
            <a:off x="3357563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5643563" y="3857625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7715250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 -0.07745 L -0.0059 -0.517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64 -0.11515 L -0.18611 -0.5241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1000125" y="357188"/>
            <a:ext cx="7315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</a:rPr>
              <a:t>Выбери 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</a:rPr>
              <a:t>запрещающие знаки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3" name="Picture 10" descr="zn6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50" y="4643438"/>
            <a:ext cx="11620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zn6_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63" y="4714875"/>
            <a:ext cx="1290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Куб 6"/>
          <p:cNvSpPr/>
          <p:nvPr/>
        </p:nvSpPr>
        <p:spPr>
          <a:xfrm>
            <a:off x="214313" y="3071813"/>
            <a:ext cx="8686800" cy="609600"/>
          </a:xfrm>
          <a:prstGeom prst="cube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1214438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3561" name="TextBox 8"/>
          <p:cNvSpPr txBox="1">
            <a:spLocks noChangeArrowheads="1"/>
          </p:cNvSpPr>
          <p:nvPr/>
        </p:nvSpPr>
        <p:spPr bwMode="auto">
          <a:xfrm>
            <a:off x="3357563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5643563" y="3857625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7715250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4</a:t>
            </a:r>
          </a:p>
        </p:txBody>
      </p:sp>
      <p:pic>
        <p:nvPicPr>
          <p:cNvPr id="12" name="Picture 2" descr="http://librax.ru/img/znaki/11/02c4394709f3df6cbfb9343d6abfb9c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4653136"/>
            <a:ext cx="1800200" cy="1800200"/>
          </a:xfrm>
          <a:prstGeom prst="rect">
            <a:avLst/>
          </a:prstGeom>
          <a:noFill/>
        </p:spPr>
      </p:pic>
      <p:pic>
        <p:nvPicPr>
          <p:cNvPr id="22536" name="Picture 8" descr="http://imperativ.net.ua/assets/images/dstuznak/3_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437112"/>
            <a:ext cx="2016223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25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13356 C 0.01111 -0.13912 -0.00052 -0.14514 -0.01267 -0.15162 C -0.01944 -0.15509 -0.02639 -0.15764 -0.03316 -0.16065 C -0.03542 -0.16157 -0.0401 -0.16366 -0.0401 -0.16342 C -0.04566 -0.1787 -0.05451 -0.18773 -0.0651 -0.19699 C -0.07135 -0.22268 -0.08576 -0.23981 -0.09462 -0.26366 C -0.09618 -0.26782 -0.09792 -0.27176 -0.09913 -0.27592 C -0.10087 -0.28171 -0.10364 -0.29398 -0.10364 -0.29375 C -0.11024 -0.34745 -0.1033 -0.43426 -0.08316 -0.48796 C -0.07951 -0.50833 -0.07101 -0.55764 -0.0559 -0.56991 C -0.05382 -0.57153 -0.05121 -0.57153 -0.04913 -0.57292 C -0.0467 -0.57454 -0.04479 -0.57754 -0.04236 -0.57893 C -0.03542 -0.5831 -0.02708 -0.58542 -0.01962 -0.58796 C -0.00451 -0.58704 0.01076 -0.5868 0.02587 -0.58495 C 0.0382 -0.58356 0.05087 -0.56504 0.06233 -0.55764 C 0.06597 -0.53842 0.07257 -0.51643 0.0599 -0.50023 C 0.05764 -0.48217 0.05087 -0.46342 0.06233 -0.44861 C 0.07136 -0.44954 0.08056 -0.45 0.08958 -0.45162 C 0.09201 -0.45208 0.09462 -0.45231 0.09636 -0.45463 C 0.09809 -0.45694 0.0974 -0.46088 0.09861 -0.46366 C 0.10122 -0.47014 0.10764 -0.48194 0.10764 -0.48171 C 0.11059 -0.54004 0.10104 -0.51898 0.12136 -0.53356 " pathEditMode="relative" rAng="0" ptsTypes="fffffffffffffffffffffA">
                                      <p:cBhvr>
                                        <p:cTn id="14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-22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9838 C 0.03837 -0.11134 0.05399 -0.11852 0.07135 -0.12245 C 0.07882 -0.12569 0.08646 -0.12847 0.09392 -0.13171 C 0.10156 -0.14514 0.10451 -0.14884 0.11667 -0.15278 C 0.11823 -0.15578 0.1191 -0.15972 0.12135 -0.16203 C 0.12326 -0.16412 0.12639 -0.16273 0.12812 -0.16504 C 0.15104 -0.1956 0.11597 -0.16227 0.13941 -0.1831 C 0.14097 -0.18912 0.14236 -0.19537 0.14392 -0.20139 C 0.14462 -0.2044 0.14635 -0.21041 0.14635 -0.21018 C 0.14462 -0.25856 0.14774 -0.32754 0.12587 -0.37106 C 0.1243 -0.37916 0.12292 -0.38727 0.12135 -0.39537 C 0.1184 -0.41041 0.1217 -0.40625 0.11215 -0.41041 C 0.09618 -0.43171 0.07864 -0.41389 0.05764 -0.41944 C 0.05312 -0.42361 0.04844 -0.42754 0.04392 -0.43171 C 0.0408 -0.43449 0.03646 -0.42963 0.03264 -0.4287 C 0.02812 -0.42754 0.02344 -0.42708 0.01892 -0.42546 C -0.00399 -0.41759 -0.01754 -0.41065 -0.04236 -0.40741 C -0.05365 -0.40833 -0.06511 -0.40879 -0.07639 -0.41041 C -0.07882 -0.41088 -0.08195 -0.41088 -0.08333 -0.41342 C -0.08872 -0.42338 -0.08924 -0.43889 -0.09462 -0.44977 C -0.09375 -0.46805 -0.09844 -0.48981 -0.09011 -0.5044 C -0.08715 -0.50972 -0.07257 -0.52731 -0.06736 -0.53171 C -0.06528 -0.53333 -0.06268 -0.53333 -0.06059 -0.53472 C -0.05816 -0.53634 -0.05365 -0.54074 -0.05365 -0.54051 " pathEditMode="relative" rAng="0" ptsTypes="fffffffffffffffffffffff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22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1000125" y="357188"/>
            <a:ext cx="7315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</a:rPr>
              <a:t>Выбери 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</a:rPr>
              <a:t>предписывающие знаки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3" name="Picture 10" descr="zn6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4643438"/>
            <a:ext cx="11620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zn6_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4714875"/>
            <a:ext cx="1290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Куб 6"/>
          <p:cNvSpPr/>
          <p:nvPr/>
        </p:nvSpPr>
        <p:spPr>
          <a:xfrm>
            <a:off x="214313" y="3071813"/>
            <a:ext cx="8686800" cy="609600"/>
          </a:xfrm>
          <a:prstGeom prst="cube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1214438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3561" name="TextBox 8"/>
          <p:cNvSpPr txBox="1">
            <a:spLocks noChangeArrowheads="1"/>
          </p:cNvSpPr>
          <p:nvPr/>
        </p:nvSpPr>
        <p:spPr bwMode="auto">
          <a:xfrm>
            <a:off x="3357563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5643563" y="3857625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7715250" y="392906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4</a:t>
            </a:r>
          </a:p>
        </p:txBody>
      </p:sp>
      <p:pic>
        <p:nvPicPr>
          <p:cNvPr id="12" name="Picture 2" descr="http://librax.ru/img/znaki/11/02c4394709f3df6cbfb9343d6abfb9c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653136"/>
            <a:ext cx="1800200" cy="1800200"/>
          </a:xfrm>
          <a:prstGeom prst="rect">
            <a:avLst/>
          </a:prstGeom>
          <a:noFill/>
        </p:spPr>
      </p:pic>
      <p:sp>
        <p:nvSpPr>
          <p:cNvPr id="25602" name="AutoShape 2" descr="https://www.wikireading.ru/img/421481_36_i8d394a15b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://krasnodar.all-gorod.ru/image/goods/15/15dc94df9602fcee3b4aada96e8f17d3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653136"/>
            <a:ext cx="1872208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16 -0.11666 C 0.05157 -0.12546 0.04653 -0.13518 0.03994 -0.14398 C 0.03698 -0.15601 0.03421 -0.16111 0.02639 -0.16828 C 0.0257 -0.17129 0.02518 -0.17453 0.02414 -0.17731 C 0.02292 -0.18055 0.02049 -0.18287 0.01945 -0.18634 C 0.01806 -0.1912 0.01841 -0.19675 0.01719 -0.20162 C 0.01459 -0.2118 0.01112 -0.22175 0.00816 -0.23171 C 0.004 -0.24583 0.00209 -0.26041 -0.00329 -0.2743 C -0.00416 -0.27916 -0.00781 -0.29745 -0.00781 -0.30162 C -0.00781 -0.35925 -0.00763 -0.41689 -0.00555 -0.4743 C -0.00434 -0.50879 0.01303 -0.55115 0.03768 -0.56203 C 0.04844 -0.57199 0.04185 -0.56712 0.05816 -0.5743 C 0.06042 -0.57523 0.06494 -0.57731 0.06494 -0.57708 C 0.07639 -0.57638 0.08785 -0.57662 0.09914 -0.5743 C 0.1066 -0.57268 0.11337 -0.56134 0.11945 -0.55601 C 0.12709 -0.52638 0.13803 -0.49212 0.15816 -0.4743 C 0.16598 -0.4581 0.17917 -0.44745 0.18994 -0.43495 C 0.19393 -0.43009 0.19757 -0.42476 0.20139 -0.41967 C 0.20834 -0.41041 0.21928 -0.40833 0.22865 -0.40462 C 0.26632 -0.39004 0.24948 -0.39421 0.27865 -0.38935 C 0.28316 -0.38541 0.28681 -0.37662 0.29219 -0.37731 C 0.31875 -0.38078 0.30747 -0.37847 0.32639 -0.38333 C 0.34723 -0.39722 0.33785 -0.39328 0.35365 -0.39837 C 0.36632 -0.42453 0.34966 -0.39421 0.36494 -0.41064 C 0.36754 -0.41342 0.37691 -0.43078 0.37865 -0.43495 C 0.38039 -0.43888 0.38195 -0.44282 0.38316 -0.44699 C 0.3849 -0.45277 0.38768 -0.46504 0.38768 -0.46481 C 0.38698 -0.48217 0.38785 -0.49976 0.38542 -0.51666 C 0.38473 -0.52083 0.38039 -0.52222 0.37865 -0.52569 C 0.37205 -0.53912 0.38247 -0.5324 0.36945 -0.54097 C 0.35643 -0.54953 0.34271 -0.55439 0.32865 -0.55902 C 0.32396 -0.56064 0.31494 -0.56504 0.31494 -0.56481 C 0.30122 -0.56273 0.2908 -0.56319 0.28091 -0.55 " pathEditMode="relative" rAng="0" ptsTypes="ffffffffffffffffffffffffffffffffA">
                                      <p:cBhvr>
                                        <p:cTn id="6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00" y="-2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468313" y="381000"/>
            <a:ext cx="80327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000066"/>
                </a:solidFill>
                <a:latin typeface="Times New Roman" pitchFamily="18" charset="0"/>
              </a:rPr>
              <a:t>Выбери только </a:t>
            </a:r>
            <a:r>
              <a:rPr lang="ru-RU" sz="3200" b="1" dirty="0" smtClean="0">
                <a:solidFill>
                  <a:srgbClr val="000066"/>
                </a:solidFill>
                <a:latin typeface="Times New Roman" pitchFamily="18" charset="0"/>
              </a:rPr>
              <a:t>предупреждающие </a:t>
            </a:r>
            <a:r>
              <a:rPr lang="ru-RU" sz="3200" b="1" dirty="0">
                <a:solidFill>
                  <a:srgbClr val="000066"/>
                </a:solidFill>
                <a:latin typeface="Times New Roman" pitchFamily="18" charset="0"/>
              </a:rPr>
              <a:t>знаки</a:t>
            </a:r>
          </a:p>
        </p:txBody>
      </p:sp>
      <p:pic>
        <p:nvPicPr>
          <p:cNvPr id="55301" name="Picture 12" descr="zn6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8" y="5072063"/>
            <a:ext cx="116998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19" descr="въезд запреще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75" y="5010150"/>
            <a:ext cx="15636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13" descr="zn5_17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5072063"/>
            <a:ext cx="16335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Куб 18"/>
          <p:cNvSpPr/>
          <p:nvPr/>
        </p:nvSpPr>
        <p:spPr>
          <a:xfrm>
            <a:off x="228600" y="2743200"/>
            <a:ext cx="8686800" cy="609600"/>
          </a:xfrm>
          <a:prstGeom prst="cube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5" name="TextBox 10"/>
          <p:cNvSpPr txBox="1">
            <a:spLocks noChangeArrowheads="1"/>
          </p:cNvSpPr>
          <p:nvPr/>
        </p:nvSpPr>
        <p:spPr bwMode="auto">
          <a:xfrm>
            <a:off x="785813" y="4286250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2536" name="TextBox 10"/>
          <p:cNvSpPr txBox="1">
            <a:spLocks noChangeArrowheads="1"/>
          </p:cNvSpPr>
          <p:nvPr/>
        </p:nvSpPr>
        <p:spPr bwMode="auto">
          <a:xfrm>
            <a:off x="3143250" y="4214813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2537" name="TextBox 10"/>
          <p:cNvSpPr txBox="1">
            <a:spLocks noChangeArrowheads="1"/>
          </p:cNvSpPr>
          <p:nvPr/>
        </p:nvSpPr>
        <p:spPr bwMode="auto">
          <a:xfrm>
            <a:off x="5286375" y="4286250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2538" name="TextBox 10"/>
          <p:cNvSpPr txBox="1">
            <a:spLocks noChangeArrowheads="1"/>
          </p:cNvSpPr>
          <p:nvPr/>
        </p:nvSpPr>
        <p:spPr bwMode="auto">
          <a:xfrm>
            <a:off x="7500938" y="4286250"/>
            <a:ext cx="714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6"/>
                </a:solidFill>
                <a:latin typeface="Calibri" pitchFamily="34" charset="0"/>
              </a:rPr>
              <a:t>4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390" t="8554" r="7339" b="11566"/>
          <a:stretch>
            <a:fillRect/>
          </a:stretch>
        </p:blipFill>
        <p:spPr bwMode="auto">
          <a:xfrm>
            <a:off x="4644008" y="4797152"/>
            <a:ext cx="19442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5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73 -0.06482 C -0.03125 -0.09445 -0.04479 -0.11898 -0.05399 -0.14653 C -0.06128 -0.16852 -0.05503 -0.15047 -0.06302 -0.16482 C -0.06632 -0.1706 -0.07222 -0.18287 -0.07222 -0.18264 C -0.07378 -0.18889 -0.075 -0.19514 -0.07673 -0.20116 C -0.07795 -0.20533 -0.08021 -0.20903 -0.08125 -0.2132 C -0.08403 -0.22408 -0.08524 -0.23565 -0.08802 -0.24653 C -0.08889 -0.25 -0.09114 -0.25232 -0.09253 -0.25556 C -0.09809 -0.26852 -0.09791 -0.27037 -0.10173 -0.28588 C -0.10885 -0.31412 -0.10903 -0.33611 -0.12222 -0.36158 C -0.1276 -0.39723 -0.12396 -0.38241 -0.13125 -0.40718 C -0.1342 -0.43426 -0.13837 -0.45185 -0.14948 -0.47385 C -0.15555 -0.48588 -0.15607 -0.49283 -0.16528 -0.50116 C -0.16823 -0.51273 -0.17482 -0.52269 -0.18125 -0.53148 C -0.18194 -0.53449 -0.18212 -0.53797 -0.1835 -0.54051 C -0.1868 -0.5463 -0.19496 -0.55556 -0.19496 -0.55533 C -0.20052 -0.57871 -0.19236 -0.55139 -0.20399 -0.57084 C -0.20555 -0.57338 -0.20521 -0.57709 -0.20625 -0.57986 C -0.20677 -0.58102 -0.20781 -0.58195 -0.2085 -0.58287 " pathEditMode="relative" rAng="0" ptsTypes="ffffffffffffffffff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00" y="-2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53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500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031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779912" y="206084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78092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371703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134076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8184" y="332656"/>
            <a:ext cx="27363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Укажите участника дорожной ситуации, который поступает правильно. Объясните ошибки остальных.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24208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t="5202"/>
          <a:stretch>
            <a:fillRect/>
          </a:stretch>
        </p:blipFill>
        <p:spPr bwMode="auto">
          <a:xfrm>
            <a:off x="179512" y="0"/>
            <a:ext cx="552172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115616" y="551723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551723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256490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4048" y="558924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3" y="476672"/>
            <a:ext cx="3024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Назовите номер участника дорожной ситуации, который поступает правильно. Объясните, почему?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 b="1628"/>
          <a:stretch>
            <a:fillRect/>
          </a:stretch>
        </p:blipFill>
        <p:spPr bwMode="auto">
          <a:xfrm>
            <a:off x="3968682" y="0"/>
            <a:ext cx="51753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436096" y="47251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72200" y="494116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350100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4048" y="90872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40352" y="436510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9" y="404664"/>
            <a:ext cx="352839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Укажите номер участника дорожной ситуации, который поступает правильно. Объясните , почему?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7840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4077072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07904" y="3573016"/>
            <a:ext cx="4490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4048" y="3789040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3645024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248" y="188640"/>
            <a:ext cx="21602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Назовите номера участников  дорожной ситуации, которые поступают правильно. Объясните, почему?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635375" y="0"/>
            <a:ext cx="55086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r">
              <a:defRPr/>
            </a:pPr>
            <a:endParaRPr lang="ru-RU" sz="3200" b="1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507" name="Oval 3" descr="Джинсовая ткань">
            <a:hlinkClick r:id="" action="ppaction://noaction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4500563" y="5929313"/>
            <a:ext cx="857250" cy="603250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/>
              <a:t>2</a:t>
            </a:r>
          </a:p>
        </p:txBody>
      </p:sp>
      <p:sp>
        <p:nvSpPr>
          <p:cNvPr id="21508" name="Oval 4" descr="Джинсовая ткань">
            <a:hlinkClick r:id="" action="ppaction://noaction" highlightClick="1">
              <a:snd r:embed="rId5" name="explode.wav"/>
            </a:hlinkClick>
          </p:cNvPr>
          <p:cNvSpPr>
            <a:spLocks noChangeArrowheads="1"/>
          </p:cNvSpPr>
          <p:nvPr/>
        </p:nvSpPr>
        <p:spPr bwMode="auto">
          <a:xfrm>
            <a:off x="1928813" y="5857875"/>
            <a:ext cx="857250" cy="663575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/>
              <a:t>1</a:t>
            </a:r>
          </a:p>
        </p:txBody>
      </p:sp>
      <p:sp>
        <p:nvSpPr>
          <p:cNvPr id="21509" name="Oval 5" descr="Джинсовая ткань">
            <a:hlinkClick r:id="" action="ppaction://noaction" highlightClick="1">
              <a:snd r:embed="rId5" name="explode.wav"/>
            </a:hlinkClick>
          </p:cNvPr>
          <p:cNvSpPr>
            <a:spLocks noChangeArrowheads="1"/>
          </p:cNvSpPr>
          <p:nvPr/>
        </p:nvSpPr>
        <p:spPr bwMode="auto">
          <a:xfrm>
            <a:off x="7000875" y="5929313"/>
            <a:ext cx="785813" cy="619125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/>
              <a:t>3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827088" y="476250"/>
            <a:ext cx="7632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1042988" y="4214813"/>
            <a:ext cx="5761037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defRPr/>
            </a:pPr>
            <a:endParaRPr lang="ru-RU" sz="3200" b="1" i="1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marL="342900" indent="-342900">
              <a:spcBef>
                <a:spcPct val="50000"/>
              </a:spcBef>
              <a:buFontTx/>
              <a:buChar char="•"/>
              <a:defRPr/>
            </a:pPr>
            <a:endParaRPr lang="ru-RU" sz="3200" b="1" i="1">
              <a:latin typeface="Times New Roman" pitchFamily="18" charset="0"/>
            </a:endParaRPr>
          </a:p>
        </p:txBody>
      </p:sp>
      <p:pic>
        <p:nvPicPr>
          <p:cNvPr id="17428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32" r="52458" b="6709"/>
          <a:stretch>
            <a:fillRect/>
          </a:stretch>
        </p:blipFill>
        <p:spPr bwMode="auto">
          <a:xfrm>
            <a:off x="2643174" y="1357298"/>
            <a:ext cx="4143404" cy="4513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513" name="TextBox 9"/>
          <p:cNvSpPr txBox="1">
            <a:spLocks noChangeArrowheads="1"/>
          </p:cNvSpPr>
          <p:nvPr/>
        </p:nvSpPr>
        <p:spPr bwMode="auto">
          <a:xfrm>
            <a:off x="928688" y="285750"/>
            <a:ext cx="74295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00FF"/>
                </a:solidFill>
                <a:latin typeface="Times New Roman" pitchFamily="18" charset="0"/>
              </a:rPr>
              <a:t>Кто из детей соблюдает правила поведения на остановке?</a:t>
            </a:r>
            <a:endParaRPr lang="ru-RU" sz="32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3068960"/>
            <a:ext cx="2729203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95536" y="188640"/>
            <a:ext cx="85689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41ABC"/>
                </a:solidFill>
                <a:latin typeface="Times New Roman" pitchFamily="18" charset="0"/>
                <a:cs typeface="Times New Roman" pitchFamily="18" charset="0"/>
              </a:rPr>
              <a:t>Укажите транспортное средство, которое относится к спецмашинам</a:t>
            </a:r>
          </a:p>
        </p:txBody>
      </p:sp>
      <p:pic>
        <p:nvPicPr>
          <p:cNvPr id="7170" name="Picture 2" descr="http://autoremes.com/photo/kraz/63221/kraz-63221-11732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268760"/>
            <a:ext cx="3024336" cy="2268252"/>
          </a:xfrm>
          <a:prstGeom prst="rect">
            <a:avLst/>
          </a:prstGeom>
          <a:noFill/>
        </p:spPr>
      </p:pic>
      <p:sp>
        <p:nvSpPr>
          <p:cNvPr id="7172" name="AutoShape 4" descr="https://skidka-msk.ru/images/prodacts/sourse/21/21681_model-mashinyi-welly-bmw-x6-1-18-18031-180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4454252"/>
            <a:ext cx="3229278" cy="240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563888" y="1772816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1916832"/>
            <a:ext cx="36401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пожарная машина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7984" y="3212976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12160" y="4725144"/>
            <a:ext cx="18235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грузовик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08104" y="4509120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96492" y="3356992"/>
            <a:ext cx="42475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Легковой автомобиль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3551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Укажите номера транспортных средств, которые перевозят пассажиров</a:t>
            </a:r>
            <a:endParaRPr lang="ru-RU" sz="3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708920"/>
            <a:ext cx="3312368" cy="248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4914494"/>
            <a:ext cx="3239177" cy="1943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268760"/>
            <a:ext cx="2664296" cy="199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63888" y="1772816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3212976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48264" y="5229200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78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8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8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78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714375" y="500063"/>
            <a:ext cx="759618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</a:rPr>
              <a:t>Что из перечисленного </a:t>
            </a:r>
          </a:p>
          <a:p>
            <a:pPr marL="342900" indent="-342900" algn="ctr"/>
            <a:r>
              <a:rPr lang="ru-RU" sz="4000" b="1" u="sng" dirty="0">
                <a:solidFill>
                  <a:srgbClr val="0000FF"/>
                </a:solidFill>
                <a:latin typeface="Times New Roman" pitchFamily="18" charset="0"/>
              </a:rPr>
              <a:t>не предназначено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</a:rPr>
              <a:t> для движения пешеходов?</a:t>
            </a:r>
          </a:p>
        </p:txBody>
      </p:sp>
      <p:sp>
        <p:nvSpPr>
          <p:cNvPr id="13315" name="Oval 4" descr="Джинсовая ткань">
            <a:hlinkClick r:id="" action="ppaction://noaction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857250" y="3929063"/>
            <a:ext cx="785813" cy="641350"/>
          </a:xfrm>
          <a:prstGeom prst="ellipse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2</a:t>
            </a:r>
          </a:p>
        </p:txBody>
      </p:sp>
      <p:sp>
        <p:nvSpPr>
          <p:cNvPr id="13316" name="Oval 5" descr="Джинсовая ткань">
            <a:hlinkClick r:id="" action="ppaction://noaction" highlightClick="1">
              <a:snd r:embed="rId6" name="explode.wav"/>
            </a:hlinkClick>
          </p:cNvPr>
          <p:cNvSpPr>
            <a:spLocks noChangeArrowheads="1"/>
          </p:cNvSpPr>
          <p:nvPr/>
        </p:nvSpPr>
        <p:spPr bwMode="auto">
          <a:xfrm>
            <a:off x="857250" y="3000375"/>
            <a:ext cx="785813" cy="639763"/>
          </a:xfrm>
          <a:prstGeom prst="ellipse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1</a:t>
            </a:r>
          </a:p>
        </p:txBody>
      </p:sp>
      <p:sp>
        <p:nvSpPr>
          <p:cNvPr id="13317" name="Oval 8" descr="Джинсовая ткань">
            <a:hlinkClick r:id="" action="ppaction://noaction" highlightClick="1">
              <a:snd r:embed="rId6" name="explode.wav"/>
            </a:hlinkClick>
          </p:cNvPr>
          <p:cNvSpPr>
            <a:spLocks noChangeArrowheads="1"/>
          </p:cNvSpPr>
          <p:nvPr/>
        </p:nvSpPr>
        <p:spPr bwMode="auto">
          <a:xfrm>
            <a:off x="857250" y="4857750"/>
            <a:ext cx="790575" cy="571500"/>
          </a:xfrm>
          <a:prstGeom prst="ellipse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3</a:t>
            </a:r>
          </a:p>
        </p:txBody>
      </p:sp>
      <p:sp>
        <p:nvSpPr>
          <p:cNvPr id="13318" name="Text Box 12"/>
          <p:cNvSpPr txBox="1">
            <a:spLocks noChangeArrowheads="1"/>
          </p:cNvSpPr>
          <p:nvPr/>
        </p:nvSpPr>
        <p:spPr bwMode="auto">
          <a:xfrm>
            <a:off x="1643063" y="2714625"/>
            <a:ext cx="5572125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baseline="-25000" dirty="0">
                <a:latin typeface="Times New Roman" pitchFamily="18" charset="0"/>
              </a:rPr>
              <a:t>Тротуар</a:t>
            </a:r>
          </a:p>
          <a:p>
            <a:pPr>
              <a:spcBef>
                <a:spcPct val="50000"/>
              </a:spcBef>
            </a:pPr>
            <a:r>
              <a:rPr lang="ru-RU" sz="6000" b="1" baseline="-25000" dirty="0">
                <a:latin typeface="Times New Roman" pitchFamily="18" charset="0"/>
              </a:rPr>
              <a:t>Дорога</a:t>
            </a:r>
          </a:p>
          <a:p>
            <a:pPr>
              <a:spcBef>
                <a:spcPct val="50000"/>
              </a:spcBef>
            </a:pPr>
            <a:r>
              <a:rPr lang="ru-RU" sz="6000" b="1" baseline="-25000" dirty="0">
                <a:latin typeface="Times New Roman" pitchFamily="18" charset="0"/>
              </a:rPr>
              <a:t>Пешеходная дорожка</a:t>
            </a:r>
          </a:p>
          <a:p>
            <a:pPr>
              <a:spcBef>
                <a:spcPct val="50000"/>
              </a:spcBef>
            </a:pPr>
            <a:endParaRPr lang="ru-RU" sz="6000" b="1" baseline="-25000" dirty="0">
              <a:latin typeface="Times New Roman" pitchFamily="18" charset="0"/>
            </a:endParaRPr>
          </a:p>
        </p:txBody>
      </p:sp>
      <p:pic>
        <p:nvPicPr>
          <p:cNvPr id="8" name="Picture 5" descr="ppppppp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2625960"/>
            <a:ext cx="2143140" cy="3655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3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33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3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7"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 animBg="1"/>
      <p:bldP spid="133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839200" cy="14017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3600" b="1" dirty="0" smtClean="0">
                <a:solidFill>
                  <a:srgbClr val="000066"/>
                </a:solidFill>
                <a:latin typeface="Times New Roman" pitchFamily="18" charset="0"/>
              </a:rPr>
              <a:t>Каким светофором должен воспользоваться пешеход при переходе проезжей части?</a:t>
            </a:r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endParaRPr lang="ru-RU" sz="32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0063" y="1643063"/>
            <a:ext cx="7848600" cy="2238375"/>
          </a:xfrm>
        </p:spPr>
        <p:txBody>
          <a:bodyPr rtlCol="0">
            <a:normAutofit/>
          </a:bodyPr>
          <a:lstStyle/>
          <a:p>
            <a:pPr marL="809625" indent="-90488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i="1" dirty="0" smtClean="0"/>
              <a:t> </a:t>
            </a:r>
            <a:r>
              <a:rPr lang="ru-RU" sz="2800" dirty="0" smtClean="0"/>
              <a:t>Большим, с изображением 3 сигналов светофора  </a:t>
            </a:r>
          </a:p>
          <a:p>
            <a:pPr marL="809625" indent="-52387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/>
              <a:t> </a:t>
            </a:r>
            <a:r>
              <a:rPr lang="ru-RU" b="1" dirty="0" smtClean="0"/>
              <a:t>     </a:t>
            </a:r>
            <a:r>
              <a:rPr lang="ru-RU" sz="2800" dirty="0" smtClean="0"/>
              <a:t>Маленьким, с изображением 2 сигналов     светофора      </a:t>
            </a:r>
          </a:p>
        </p:txBody>
      </p:sp>
      <p:pic>
        <p:nvPicPr>
          <p:cNvPr id="57348" name="Picture 4" descr="светофор-2"/>
          <p:cNvPicPr>
            <a:picLocks noChangeAspect="1" noChangeArrowheads="1"/>
          </p:cNvPicPr>
          <p:nvPr/>
        </p:nvPicPr>
        <p:blipFill>
          <a:blip r:embed="rId4" cstate="print"/>
          <a:srcRect l="19145" r="38463" b="47595"/>
          <a:stretch>
            <a:fillRect/>
          </a:stretch>
        </p:blipFill>
        <p:spPr bwMode="auto">
          <a:xfrm>
            <a:off x="3643306" y="3214686"/>
            <a:ext cx="4429156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341" name="Oval 5" descr="Джинсовая ткань">
            <a:hlinkClick r:id="" action="ppaction://noaction" highlightClick="1">
              <a:snd r:embed="rId2" name="applause.wav"/>
            </a:hlinkClick>
          </p:cNvPr>
          <p:cNvSpPr>
            <a:spLocks noChangeArrowheads="1"/>
          </p:cNvSpPr>
          <p:nvPr/>
        </p:nvSpPr>
        <p:spPr bwMode="auto">
          <a:xfrm>
            <a:off x="500063" y="2714625"/>
            <a:ext cx="647700" cy="433388"/>
          </a:xfrm>
          <a:prstGeom prst="ellipse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2</a:t>
            </a:r>
          </a:p>
        </p:txBody>
      </p:sp>
      <p:sp>
        <p:nvSpPr>
          <p:cNvPr id="14342" name="Oval 6" descr="Джинсовая ткань">
            <a:hlinkClick r:id="" action="ppaction://noaction" highlightClick="1">
              <a:snd r:embed="rId6" name="explode.wav"/>
            </a:hlinkClick>
          </p:cNvPr>
          <p:cNvSpPr>
            <a:spLocks noChangeArrowheads="1"/>
          </p:cNvSpPr>
          <p:nvPr/>
        </p:nvSpPr>
        <p:spPr bwMode="auto">
          <a:xfrm>
            <a:off x="571500" y="1785938"/>
            <a:ext cx="647700" cy="449262"/>
          </a:xfrm>
          <a:prstGeom prst="ellipse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3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1"/>
                  </p:tgtEl>
                </p:cond>
              </p:nextCondLst>
            </p:seq>
          </p:childTnLst>
        </p:cTn>
      </p:par>
    </p:tnLst>
    <p:bldLst>
      <p:bldP spid="14341" grpId="0" animBg="1"/>
      <p:bldP spid="143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533400" y="428625"/>
            <a:ext cx="8229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Какой из этих знаков</a:t>
            </a:r>
          </a:p>
          <a:p>
            <a:pPr algn="ctr"/>
            <a:r>
              <a:rPr lang="ru-RU" sz="36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обозначает место, где можно переходить дорогу?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 cstate="print"/>
          <a:srcRect l="6611" t="26785" r="66942" b="6250"/>
          <a:stretch>
            <a:fillRect/>
          </a:stretch>
        </p:blipFill>
        <p:spPr bwMode="auto">
          <a:xfrm>
            <a:off x="1357290" y="2214554"/>
            <a:ext cx="2438417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 cstate="print"/>
          <a:srcRect l="36803" t="29018" r="35595" b="4018"/>
          <a:stretch>
            <a:fillRect/>
          </a:stretch>
        </p:blipFill>
        <p:spPr bwMode="auto">
          <a:xfrm>
            <a:off x="5357818" y="2357430"/>
            <a:ext cx="2357454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365" name="Oval 4" descr="Джинсовая ткань">
            <a:hlinkClick r:id="" action="ppaction://noaction" highlightClick="1">
              <a:snd r:embed="rId2" name="applause.wav"/>
            </a:hlinkClick>
          </p:cNvPr>
          <p:cNvSpPr>
            <a:spLocks noChangeArrowheads="1"/>
          </p:cNvSpPr>
          <p:nvPr/>
        </p:nvSpPr>
        <p:spPr bwMode="auto">
          <a:xfrm>
            <a:off x="2000250" y="4857750"/>
            <a:ext cx="1219200" cy="785813"/>
          </a:xfrm>
          <a:prstGeom prst="ellipse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1</a:t>
            </a:r>
          </a:p>
        </p:txBody>
      </p:sp>
      <p:sp>
        <p:nvSpPr>
          <p:cNvPr id="15366" name="Oval 3" descr="Джинсовая ткань">
            <a:hlinkClick r:id="" action="ppaction://noaction" highlightClick="1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5929313" y="4857750"/>
            <a:ext cx="1219200" cy="714375"/>
          </a:xfrm>
          <a:prstGeom prst="ellipse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6"/>
                  </p:tgtEl>
                </p:cond>
              </p:nextCondLst>
            </p:seq>
          </p:childTnLst>
        </p:cTn>
      </p:par>
    </p:tnLst>
    <p:bldLst>
      <p:bldP spid="15365" grpId="0" animBg="1"/>
      <p:bldP spid="1536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 cstate="print"/>
          <a:srcRect l="928" t="6048" r="72153" b="6249"/>
          <a:stretch>
            <a:fillRect/>
          </a:stretch>
        </p:blipFill>
        <p:spPr bwMode="auto">
          <a:xfrm>
            <a:off x="857224" y="2071678"/>
            <a:ext cx="2286016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 cmpd="thinThick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928688" y="428625"/>
            <a:ext cx="7143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Что означает этот знак?</a:t>
            </a: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4286250" y="4500563"/>
            <a:ext cx="4214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Пешеходный переход</a:t>
            </a: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4214813" y="2786063"/>
            <a:ext cx="42862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Движение пешеходов запрещено 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4143375" y="1571625"/>
            <a:ext cx="4286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Пешеходная дорожка</a:t>
            </a:r>
          </a:p>
        </p:txBody>
      </p:sp>
      <p:sp>
        <p:nvSpPr>
          <p:cNvPr id="17415" name="Oval 5" descr="Джинсовая ткань">
            <a:hlinkClick r:id="" action="ppaction://noaction" highlightClick="1">
              <a:snd r:embed="rId5" name="explode.wav"/>
            </a:hlinkClick>
          </p:cNvPr>
          <p:cNvSpPr>
            <a:spLocks noChangeArrowheads="1"/>
          </p:cNvSpPr>
          <p:nvPr/>
        </p:nvSpPr>
        <p:spPr bwMode="auto">
          <a:xfrm>
            <a:off x="3286125" y="4500563"/>
            <a:ext cx="933450" cy="571500"/>
          </a:xfrm>
          <a:prstGeom prst="ellipse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>
                <a:latin typeface="Calibri" pitchFamily="34" charset="0"/>
              </a:rPr>
              <a:t>3</a:t>
            </a:r>
          </a:p>
        </p:txBody>
      </p:sp>
      <p:sp>
        <p:nvSpPr>
          <p:cNvPr id="17416" name="Oval 3" descr="Джинсовая ткань">
            <a:hlinkClick r:id="" action="ppaction://noaction" highlightClick="1">
              <a:snd r:embed="rId2" name="applause.wav"/>
            </a:hlinkClick>
          </p:cNvPr>
          <p:cNvSpPr>
            <a:spLocks noChangeArrowheads="1"/>
          </p:cNvSpPr>
          <p:nvPr/>
        </p:nvSpPr>
        <p:spPr bwMode="auto">
          <a:xfrm>
            <a:off x="3286125" y="2857500"/>
            <a:ext cx="862013" cy="642938"/>
          </a:xfrm>
          <a:prstGeom prst="ellipse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2</a:t>
            </a:r>
          </a:p>
        </p:txBody>
      </p:sp>
      <p:sp>
        <p:nvSpPr>
          <p:cNvPr id="17417" name="Oval 4" descr="Джинсовая ткань">
            <a:hlinkClick r:id="" action="ppaction://noaction" highlightClick="1">
              <a:snd r:embed="rId5" name="explode.wav"/>
            </a:hlinkClick>
          </p:cNvPr>
          <p:cNvSpPr>
            <a:spLocks noChangeArrowheads="1"/>
          </p:cNvSpPr>
          <p:nvPr/>
        </p:nvSpPr>
        <p:spPr bwMode="auto">
          <a:xfrm>
            <a:off x="3286125" y="1643063"/>
            <a:ext cx="862013" cy="571500"/>
          </a:xfrm>
          <a:prstGeom prst="ellipse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3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5"/>
                  </p:tgtEl>
                </p:cond>
              </p:nextCondLst>
            </p:seq>
          </p:childTnLst>
        </p:cTn>
      </p:par>
    </p:tnLst>
    <p:bldLst>
      <p:bldP spid="17415" grpId="0" animBg="1"/>
      <p:bldP spid="17416" grpId="0" animBg="1"/>
      <p:bldP spid="174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635375" y="0"/>
            <a:ext cx="55086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387" name="Oval 3" descr="Джинсовая ткань">
            <a:hlinkClick r:id="" action="ppaction://noaction" highlightClick="1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3929063" y="5357813"/>
            <a:ext cx="1143000" cy="785812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>
                <a:latin typeface="Calibri" pitchFamily="34" charset="0"/>
              </a:rPr>
              <a:t>2</a:t>
            </a:r>
          </a:p>
        </p:txBody>
      </p:sp>
      <p:sp>
        <p:nvSpPr>
          <p:cNvPr id="16388" name="Oval 4" descr="Джинсовая ткань">
            <a:hlinkClick r:id="" action="ppaction://noaction" highlightClick="1">
              <a:snd r:embed="rId5" name="applause.wav"/>
            </a:hlinkClick>
          </p:cNvPr>
          <p:cNvSpPr>
            <a:spLocks noChangeArrowheads="1"/>
          </p:cNvSpPr>
          <p:nvPr/>
        </p:nvSpPr>
        <p:spPr bwMode="auto">
          <a:xfrm>
            <a:off x="857250" y="5357813"/>
            <a:ext cx="1214438" cy="785812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latin typeface="Calibri" pitchFamily="34" charset="0"/>
              </a:rPr>
              <a:t>1</a:t>
            </a:r>
          </a:p>
        </p:txBody>
      </p:sp>
      <p:sp>
        <p:nvSpPr>
          <p:cNvPr id="16389" name="Oval 5" descr="Джинсовая ткань">
            <a:hlinkClick r:id="" action="ppaction://noaction" highlightClick="1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6643688" y="5357813"/>
            <a:ext cx="1214437" cy="785812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>
                <a:latin typeface="Calibri" pitchFamily="34" charset="0"/>
              </a:rPr>
              <a:t>3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827088" y="476250"/>
            <a:ext cx="7632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50825" y="260350"/>
            <a:ext cx="8208963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5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Какого дорожного знака не существует?</a:t>
            </a:r>
          </a:p>
        </p:txBody>
      </p:sp>
      <p:pic>
        <p:nvPicPr>
          <p:cNvPr id="16392" name="Picture 1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2928938"/>
            <a:ext cx="22320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 Box 20"/>
          <p:cNvSpPr txBox="1">
            <a:spLocks noChangeArrowheads="1"/>
          </p:cNvSpPr>
          <p:nvPr/>
        </p:nvSpPr>
        <p:spPr bwMode="auto">
          <a:xfrm>
            <a:off x="1214438" y="1857375"/>
            <a:ext cx="492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i="1">
                <a:latin typeface="Times New Roman" pitchFamily="18" charset="0"/>
              </a:rPr>
              <a:t>1</a:t>
            </a:r>
            <a:endParaRPr lang="ru-RU" sz="4800">
              <a:latin typeface="Times New Roman" pitchFamily="18" charset="0"/>
            </a:endParaRPr>
          </a:p>
        </p:txBody>
      </p:sp>
      <p:sp>
        <p:nvSpPr>
          <p:cNvPr id="16394" name="Text Box 21"/>
          <p:cNvSpPr txBox="1">
            <a:spLocks noChangeArrowheads="1"/>
          </p:cNvSpPr>
          <p:nvPr/>
        </p:nvSpPr>
        <p:spPr bwMode="auto">
          <a:xfrm>
            <a:off x="4286250" y="1928813"/>
            <a:ext cx="4921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i="1">
                <a:latin typeface="Times New Roman" pitchFamily="18" charset="0"/>
              </a:rPr>
              <a:t>2</a:t>
            </a:r>
          </a:p>
        </p:txBody>
      </p:sp>
      <p:sp>
        <p:nvSpPr>
          <p:cNvPr id="16395" name="Text Box 22"/>
          <p:cNvSpPr txBox="1">
            <a:spLocks noChangeArrowheads="1"/>
          </p:cNvSpPr>
          <p:nvPr/>
        </p:nvSpPr>
        <p:spPr bwMode="auto">
          <a:xfrm>
            <a:off x="7072313" y="1928813"/>
            <a:ext cx="5048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 i="1">
                <a:latin typeface="Times New Roman" pitchFamily="18" charset="0"/>
              </a:rPr>
              <a:t>3</a:t>
            </a:r>
          </a:p>
        </p:txBody>
      </p:sp>
      <p:pic>
        <p:nvPicPr>
          <p:cNvPr id="14" name="Picture 19" descr="въезд запрещен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1784" y="3071810"/>
            <a:ext cx="1992116" cy="1793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6397" name="Picture 2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63" y="2928938"/>
            <a:ext cx="216217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6732240" cy="499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026025"/>
            <a:ext cx="216217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zn6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5085184"/>
            <a:ext cx="1451739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zn6_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5085184"/>
            <a:ext cx="142986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04248" y="1772816"/>
            <a:ext cx="2016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Поставь нужный знак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43 -0.10787 C 0.02882 -0.13379 0.02413 -0.1493 0.03889 -0.16273 C 0.04635 -0.17731 0.05642 -0.18426 0.06614 -0.19583 C 0.07014 -0.20046 0.07239 -0.20879 0.07743 -0.21111 C 0.08489 -0.21435 0.09288 -0.21597 0.10017 -0.22014 C 0.1158 -0.22893 0.13333 -0.24051 0.15017 -0.24444 C 0.16875 -0.24907 0.2026 -0.24954 0.21614 -0.25046 C 0.25191 -0.25856 0.20382 -0.24838 0.27969 -0.25648 C 0.29305 -0.25787 0.30625 -0.26805 0.3184 -0.27454 C 0.33559 -0.28379 0.35243 -0.29398 0.37066 -0.29884 C 0.3901 -0.31204 0.40885 -0.32592 0.42969 -0.33518 C 0.43854 -0.34699 0.44809 -0.35694 0.45712 -0.36852 C 0.45972 -0.37546 0.46076 -0.38333 0.46389 -0.38981 C 0.47483 -0.41342 0.47083 -0.3956 0.47743 -0.41713 C 0.4875 -0.45 0.48889 -0.48518 0.49114 -0.52014 C 0.49045 -0.54444 0.49028 -0.56875 0.48889 -0.59282 C 0.4875 -0.61782 0.47604 -0.63958 0.46614 -0.65949 C 0.45868 -0.6743 0.45608 -0.68449 0.4434 -0.69282 C 0.43264 -0.71435 0.40226 -0.72639 0.38437 -0.73819 C 0.35399 -0.73727 0.32361 -0.73773 0.2934 -0.73518 C 0.28472 -0.73449 0.27673 -0.72916 0.2684 -0.72616 C 0.26371 -0.72454 0.25469 -0.72014 0.25469 -0.71991 C 0.24948 -0.71551 0.24531 -0.71111 0.23889 -0.71111 " pathEditMode="relative" rAng="0" ptsTypes="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0" y="-3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06755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fs00.infourok.ru/images/doc/200/228662/img1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1644"/>
          <a:stretch/>
        </p:blipFill>
        <p:spPr bwMode="auto">
          <a:xfrm>
            <a:off x="323528" y="4986112"/>
            <a:ext cx="1780169" cy="1871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4940840"/>
            <a:ext cx="2232248" cy="191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http://fedrep.ru/sites/fedrep.ru/files/24/07/2012_-_1822/ost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662080"/>
            <a:ext cx="1512168" cy="21959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7308305" y="2204864"/>
            <a:ext cx="1835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Поставь нужный знак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073 -0.36598 L 0.53073 -0.699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660232" cy="537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librax.ru/img/znaki/11/02c4394709f3df6cbfb9343d6abfb9c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869160"/>
            <a:ext cx="1988840" cy="1988840"/>
          </a:xfrm>
          <a:prstGeom prst="rect">
            <a:avLst/>
          </a:prstGeom>
          <a:noFill/>
        </p:spPr>
      </p:pic>
      <p:pic>
        <p:nvPicPr>
          <p:cNvPr id="48134" name="Picture 6" descr="http://gkavenue.ru/image/cache/data-4.4.1-300x300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4797152"/>
            <a:ext cx="2060848" cy="2060848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7" cstate="print"/>
          <a:srcRect l="6611" t="26785" r="66942" b="6250"/>
          <a:stretch>
            <a:fillRect/>
          </a:stretch>
        </p:blipFill>
        <p:spPr bwMode="auto">
          <a:xfrm>
            <a:off x="4644008" y="4869160"/>
            <a:ext cx="2121429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020273" y="1988840"/>
            <a:ext cx="1872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Поставь нужный знак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1.48148E-6 C 0.00989 -0.025 0.00955 -0.03079 0.0158 -0.05741 C 0.01215 -0.11806 0.01284 -0.13843 0.00312 -0.18658 C 2.5E-6 -0.21829 -0.00556 -0.24908 -0.00955 -0.28033 C -0.01042 -0.28634 -0.01094 -0.29236 -0.01216 -0.29815 C -0.01354 -0.30556 -0.01719 -0.31968 -0.01719 -0.31945 C -0.01979 -0.35046 -0.02118 -0.3831 -0.02726 -0.41296 C -0.03125 -0.4331 -0.02882 -0.44074 -0.03993 -0.45602 C -0.0441 -0.47871 -0.04063 -0.46644 -0.05261 -0.49213 C -0.05434 -0.4956 -0.05469 -0.50139 -0.05764 -0.50278 C -0.06007 -0.50394 -0.06285 -0.50486 -0.06528 -0.50625 C -0.06962 -0.50857 -0.07361 -0.51181 -0.07778 -0.51366 C -0.08438 -0.51667 -0.09809 -0.52083 -0.09809 -0.5206 C -0.12361 -0.51898 -0.16059 -0.51042 -0.18663 -0.52454 C -0.1967 -0.52986 -0.20886 -0.53935 -0.21702 -0.54931 C -0.22153 -0.55486 -0.22969 -0.56759 -0.22969 -0.56713 C -0.23594 -0.60162 -0.22691 -0.56551 -0.23993 -0.58889 C -0.25365 -0.61389 -0.22865 -0.58681 -0.25 -0.60695 C -0.25278 -0.61921 -0.25625 -0.62685 -0.26268 -0.63588 C -0.26545 -0.64769 -0.27014 -0.66273 -0.27014 -0.67523 " pathEditMode="relative" rAng="0" ptsTypes="fffffffffffffffffffA">
                                      <p:cBhvr>
                                        <p:cTn id="6" dur="2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33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1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ru-RU" sz="4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Удачи на дорогах!</a:t>
            </a:r>
          </a:p>
        </p:txBody>
      </p:sp>
      <p:pic>
        <p:nvPicPr>
          <p:cNvPr id="1026" name="Picture 2" descr="http://sportstill.ru/post/imgs/5829beb16ace7.jpg"/>
          <p:cNvPicPr>
            <a:picLocks noChangeAspect="1" noChangeArrowheads="1"/>
          </p:cNvPicPr>
          <p:nvPr/>
        </p:nvPicPr>
        <p:blipFill>
          <a:blip r:embed="rId2" cstate="print"/>
          <a:srcRect b="44533"/>
          <a:stretch>
            <a:fillRect/>
          </a:stretch>
        </p:blipFill>
        <p:spPr bwMode="auto">
          <a:xfrm>
            <a:off x="0" y="0"/>
            <a:ext cx="9108244" cy="6858000"/>
          </a:xfrm>
          <a:prstGeom prst="rect">
            <a:avLst/>
          </a:prstGeom>
          <a:noFill/>
        </p:spPr>
      </p:pic>
      <p:pic>
        <p:nvPicPr>
          <p:cNvPr id="18435" name="Рисунок 5" descr="4345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214554"/>
            <a:ext cx="5857875" cy="4240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403648" y="1196752"/>
            <a:ext cx="6404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Удачи на дорогах!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249</Words>
  <Application>Microsoft Office PowerPoint</Application>
  <PresentationFormat>Экран (4:3)</PresentationFormat>
  <Paragraphs>99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Игра для детей 5-7 лет «Дорожная безопасность  глазами детей»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Каким светофором должен воспользоваться пешеход при переходе проезжей части?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Дорожная безопасность глазами детей</dc:title>
  <dc:creator>Пользователь</dc:creator>
  <cp:lastModifiedBy>Work1</cp:lastModifiedBy>
  <cp:revision>93</cp:revision>
  <dcterms:created xsi:type="dcterms:W3CDTF">2017-04-30T10:10:46Z</dcterms:created>
  <dcterms:modified xsi:type="dcterms:W3CDTF">2019-09-25T11:12:29Z</dcterms:modified>
</cp:coreProperties>
</file>